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7" r:id="rId5"/>
  </p:sldMasterIdLst>
  <p:notesMasterIdLst>
    <p:notesMasterId r:id="rId18"/>
  </p:notesMasterIdLst>
  <p:handoutMasterIdLst>
    <p:handoutMasterId r:id="rId19"/>
  </p:handoutMasterIdLst>
  <p:sldIdLst>
    <p:sldId id="1073" r:id="rId6"/>
    <p:sldId id="1249" r:id="rId7"/>
    <p:sldId id="1250" r:id="rId8"/>
    <p:sldId id="1251" r:id="rId9"/>
    <p:sldId id="1252" r:id="rId10"/>
    <p:sldId id="1256" r:id="rId11"/>
    <p:sldId id="1257" r:id="rId12"/>
    <p:sldId id="1258" r:id="rId13"/>
    <p:sldId id="1263" r:id="rId14"/>
    <p:sldId id="1261" r:id="rId15"/>
    <p:sldId id="1262" r:id="rId16"/>
    <p:sldId id="1253" r:id="rId17"/>
  </p:sldIdLst>
  <p:sldSz cx="10080625" cy="7561263"/>
  <p:notesSz cx="9926638" cy="6797675"/>
  <p:custDataLst>
    <p:tags r:id="rId20"/>
  </p:custDataLst>
  <p:defaultTextStyle>
    <a:defPPr>
      <a:defRPr lang="cs-CZ"/>
    </a:defPPr>
    <a:lvl1pPr marL="0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2">
          <p15:clr>
            <a:srgbClr val="A4A3A4"/>
          </p15:clr>
        </p15:guide>
        <p15:guide id="2" pos="2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Fiala" initials="AFI" lastIdx="3" clrIdx="0"/>
  <p:cmAuthor id="1" name="Kalašová Vendula" initials="KV" lastIdx="1" clrIdx="1"/>
  <p:cmAuthor id="2" name="JNachazel" initials="J" lastIdx="6" clrIdx="2"/>
  <p:cmAuthor id="3" name="Fiala Antonín" initials="FA" lastIdx="32" clrIdx="3">
    <p:extLst>
      <p:ext uri="{19B8F6BF-5375-455C-9EA6-DF929625EA0E}">
        <p15:presenceInfo xmlns:p15="http://schemas.microsoft.com/office/powerpoint/2012/main" userId="S-1-5-21-1004336348-117609710-725345543-56577" providerId="AD"/>
      </p:ext>
    </p:extLst>
  </p:cmAuthor>
  <p:cmAuthor id="4" name="Pevná Helena" initials="PH" lastIdx="10" clrIdx="4">
    <p:extLst>
      <p:ext uri="{19B8F6BF-5375-455C-9EA6-DF929625EA0E}">
        <p15:presenceInfo xmlns:p15="http://schemas.microsoft.com/office/powerpoint/2012/main" userId="S-1-5-21-1004336348-117609710-725345543-214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65"/>
    <a:srgbClr val="FFE89F"/>
    <a:srgbClr val="FFE400"/>
    <a:srgbClr val="A5C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9" autoAdjust="0"/>
    <p:restoredTop sz="84967" autoAdjust="0"/>
  </p:normalViewPr>
  <p:slideViewPr>
    <p:cSldViewPr>
      <p:cViewPr varScale="1">
        <p:scale>
          <a:sx n="84" d="100"/>
          <a:sy n="84" d="100"/>
        </p:scale>
        <p:origin x="2796" y="102"/>
      </p:cViewPr>
      <p:guideLst>
        <p:guide orient="horz" pos="1202"/>
        <p:guide pos="272"/>
      </p:guideLst>
    </p:cSldViewPr>
  </p:slideViewPr>
  <p:outlineViewPr>
    <p:cViewPr>
      <p:scale>
        <a:sx n="33" d="100"/>
        <a:sy n="33" d="100"/>
      </p:scale>
      <p:origin x="0" y="31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1704" y="84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7" y="3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EB0B7-6F7C-4E28-B82D-8D8359DC98C6}" type="datetimeFigureOut">
              <a:rPr lang="cs-CZ" smtClean="0"/>
              <a:pPr/>
              <a:t>23.11.2018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DA5D7-DE0F-4AB6-9E5F-AC86AA73DA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71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803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25C26-379D-4624-896E-4CFE0BB2C725}" type="datetimeFigureOut">
              <a:rPr lang="cs-CZ" smtClean="0"/>
              <a:pPr/>
              <a:t>23.11.2018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5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803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19093-A7FA-4CBC-AA30-E586F897C3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832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>
                <a:solidFill>
                  <a:prstClr val="black"/>
                </a:solidFill>
              </a:rPr>
              <a:pPr/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427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4188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75204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24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89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448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066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7516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4436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3329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9559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19093-A7FA-4CBC-AA30-E586F897C3E0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06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639162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99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9"/>
            <a:ext cx="10205064" cy="7657199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439912" y="2772615"/>
            <a:ext cx="7884666" cy="864000"/>
          </a:xfrm>
        </p:spPr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9912" y="4296580"/>
            <a:ext cx="7920880" cy="1932323"/>
          </a:xfrm>
        </p:spPr>
        <p:txBody>
          <a:bodyPr>
            <a:normAutofit/>
          </a:bodyPr>
          <a:lstStyle>
            <a:lvl1pPr marL="0" indent="0" algn="l">
              <a:buNone/>
              <a:defRPr sz="1400" b="0">
                <a:solidFill>
                  <a:schemeClr val="tx2"/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pic>
        <p:nvPicPr>
          <p:cNvPr id="10" name="Obrázek 9" descr="CP logo_1radek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7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11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629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9"/>
            <a:ext cx="10205064" cy="7657199"/>
          </a:xfrm>
          <a:prstGeom prst="rect">
            <a:avLst/>
          </a:prstGeom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 descr="CP logo_1rade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31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38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9910" y="2052439"/>
            <a:ext cx="3960000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616376" y="2052439"/>
            <a:ext cx="3960217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9563232" y="7180560"/>
            <a:ext cx="576000" cy="424800"/>
          </a:xfrm>
          <a:noFill/>
          <a:ln>
            <a:noFill/>
          </a:ln>
        </p:spPr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897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2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7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8666887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02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9"/>
            <a:ext cx="10205064" cy="7657199"/>
          </a:xfrm>
          <a:prstGeom prst="rect">
            <a:avLst/>
          </a:prstGeom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 descr="CP logo_1radek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8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9"/>
            <a:ext cx="10205064" cy="7657199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439912" y="2772615"/>
            <a:ext cx="7884666" cy="864000"/>
          </a:xfrm>
        </p:spPr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9912" y="4296580"/>
            <a:ext cx="7920880" cy="1932323"/>
          </a:xfrm>
        </p:spPr>
        <p:txBody>
          <a:bodyPr>
            <a:normAutofit/>
          </a:bodyPr>
          <a:lstStyle>
            <a:lvl1pPr marL="0" indent="0" algn="l">
              <a:buNone/>
              <a:defRPr sz="1400" b="0">
                <a:solidFill>
                  <a:schemeClr val="tx2"/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pic>
        <p:nvPicPr>
          <p:cNvPr id="10" name="Obrázek 9" descr="CP logo_1rade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4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49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9910" y="2052439"/>
            <a:ext cx="3960000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616376" y="2052439"/>
            <a:ext cx="3960217" cy="446404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1400"/>
            </a:lvl2pPr>
            <a:lvl3pPr>
              <a:defRPr sz="1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Nadpis prezentace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961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4.bin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5.png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0.xml"/><Relationship Id="rId9" Type="http://schemas.openxmlformats.org/officeDocument/2006/relationships/tags" Target="../tags/tag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0124485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054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0" name="Picture 1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8"/>
            <a:ext cx="10205064" cy="7657199"/>
          </a:xfrm>
          <a:prstGeom prst="rect">
            <a:avLst/>
          </a:prstGeom>
        </p:spPr>
      </p:pic>
      <p:pic>
        <p:nvPicPr>
          <p:cNvPr id="11" name="Obrázek 10" descr="CP logo_1radek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63232" y="7177363"/>
            <a:ext cx="576000" cy="424800"/>
          </a:xfrm>
          <a:prstGeom prst="rect">
            <a:avLst/>
          </a:prstGeom>
          <a:noFill/>
          <a:ln>
            <a:noFill/>
          </a:ln>
        </p:spPr>
        <p:txBody>
          <a:bodyPr vert="horz" lIns="0" tIns="72000" rIns="0" bIns="0" rtlCol="0" anchor="ctr"/>
          <a:lstStyle>
            <a:lvl1pPr algn="ctr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FAF6815-01F4-4303-BF78-1B9E4E36F3C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9138" y="1908423"/>
            <a:ext cx="8134426" cy="446449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527922" y="60429"/>
            <a:ext cx="6048672" cy="4025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Nadpis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018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hf hdr="0" dt="0"/>
  <p:txStyles>
    <p:titleStyle>
      <a:lvl1pPr algn="l" defTabSz="1008035" rtl="0" eaLnBrk="1" latinLnBrk="0" hangingPunct="1">
        <a:spcBef>
          <a:spcPct val="0"/>
        </a:spcBef>
        <a:buNone/>
        <a:defRPr sz="55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1463" indent="-271463" algn="l" defTabSz="1008035" rtl="0" eaLnBrk="1" latinLnBrk="0" hangingPunct="1">
        <a:spcBef>
          <a:spcPts val="800"/>
        </a:spcBef>
        <a:buFontTx/>
        <a:buBlip>
          <a:blip r:embed="rId14"/>
        </a:buBlip>
        <a:defRPr sz="2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534988" indent="-263525" algn="l" defTabSz="1008035" rtl="0" eaLnBrk="1" latinLnBrk="0" hangingPunct="1">
        <a:spcBef>
          <a:spcPts val="800"/>
        </a:spcBef>
        <a:buFontTx/>
        <a:buBlip>
          <a:blip r:embed="rId15"/>
        </a:buBlip>
        <a:defRPr sz="1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720725" indent="-185738" algn="l" defTabSz="1008035" rtl="0" eaLnBrk="1" latinLnBrk="0" hangingPunct="1">
        <a:spcBef>
          <a:spcPts val="800"/>
        </a:spcBef>
        <a:buClr>
          <a:schemeClr val="tx2"/>
        </a:buClr>
        <a:buFont typeface="Arial" pitchFamily="34" charset="0"/>
        <a:buChar char="•"/>
        <a:defRPr sz="11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220" y="-47969"/>
            <a:ext cx="10205064" cy="7657199"/>
          </a:xfrm>
          <a:prstGeom prst="rect">
            <a:avLst/>
          </a:prstGeom>
        </p:spPr>
      </p:pic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811188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974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rázek 10" descr="CP logo_1radek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448785" y="6674711"/>
            <a:ext cx="3240000" cy="706320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66247" y="7179264"/>
            <a:ext cx="576000" cy="424800"/>
          </a:xfrm>
          <a:prstGeom prst="rect">
            <a:avLst/>
          </a:prstGeom>
          <a:noFill/>
          <a:ln>
            <a:noFill/>
          </a:ln>
        </p:spPr>
        <p:txBody>
          <a:bodyPr vert="horz" lIns="0" tIns="72000" rIns="0" bIns="0" rtlCol="0" anchor="ctr"/>
          <a:lstStyle>
            <a:lvl1pPr algn="ctr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FAF6815-01F4-4303-BF78-1B9E4E36F3C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2310" y="395039"/>
            <a:ext cx="8134426" cy="86409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9138" y="1764407"/>
            <a:ext cx="8134426" cy="446449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527922" y="60429"/>
            <a:ext cx="6048672" cy="4025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Nadpis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079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hf hdr="0" dt="0"/>
  <p:txStyles>
    <p:titleStyle>
      <a:lvl1pPr algn="l" defTabSz="1008035" rtl="0" eaLnBrk="1" latinLnBrk="0" hangingPunct="1">
        <a:spcBef>
          <a:spcPct val="0"/>
        </a:spcBef>
        <a:buNone/>
        <a:defRPr sz="55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1463" indent="-271463" algn="l" defTabSz="1008035" rtl="0" eaLnBrk="1" latinLnBrk="0" hangingPunct="1">
        <a:spcBef>
          <a:spcPts val="800"/>
        </a:spcBef>
        <a:buFontTx/>
        <a:buBlip>
          <a:blip r:embed="rId14"/>
        </a:buBlip>
        <a:defRPr sz="2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534988" indent="-263525" algn="l" defTabSz="1008035" rtl="0" eaLnBrk="1" latinLnBrk="0" hangingPunct="1">
        <a:spcBef>
          <a:spcPts val="800"/>
        </a:spcBef>
        <a:buFontTx/>
        <a:buBlip>
          <a:blip r:embed="rId15"/>
        </a:buBlip>
        <a:defRPr sz="14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720725" indent="-185738" algn="l" defTabSz="1008035" rtl="0" eaLnBrk="1" latinLnBrk="0" hangingPunct="1">
        <a:spcBef>
          <a:spcPts val="800"/>
        </a:spcBef>
        <a:buClr>
          <a:schemeClr val="tx2"/>
        </a:buClr>
        <a:buFont typeface="Arial" pitchFamily="34" charset="0"/>
        <a:buChar char="•"/>
        <a:defRPr sz="1100" b="1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3.bin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pojistovna.cz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9563232" y="7177363"/>
            <a:ext cx="576000" cy="424800"/>
          </a:xfrm>
        </p:spPr>
        <p:txBody>
          <a:bodyPr/>
          <a:lstStyle/>
          <a:p>
            <a:fld id="{6FAF6815-01F4-4303-BF78-1B9E4E36F3CA}" type="slidenum">
              <a:rPr lang="cs-CZ" smtClean="0">
                <a:solidFill>
                  <a:srgbClr val="003565"/>
                </a:solidFill>
              </a:rPr>
              <a:pPr/>
              <a:t>1</a:t>
            </a:fld>
            <a:endParaRPr lang="cs-CZ" dirty="0">
              <a:solidFill>
                <a:srgbClr val="003565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12167" y="2772615"/>
            <a:ext cx="8208665" cy="864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1008035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s-CZ" sz="5400" b="1" dirty="0">
                <a:solidFill>
                  <a:srgbClr val="003565"/>
                </a:solidFill>
              </a:rPr>
              <a:t>Pojištění motorových </a:t>
            </a:r>
            <a:r>
              <a:rPr lang="cs-CZ" sz="5400" b="1" dirty="0" smtClean="0">
                <a:solidFill>
                  <a:srgbClr val="003565"/>
                </a:solidFill>
              </a:rPr>
              <a:t>vozidel</a:t>
            </a:r>
          </a:p>
          <a:p>
            <a:pPr algn="ctr"/>
            <a:r>
              <a:rPr lang="cs-CZ" sz="4400" dirty="0" smtClean="0">
                <a:solidFill>
                  <a:srgbClr val="003565"/>
                </a:solidFill>
              </a:rPr>
              <a:t>– pojištění ve financování</a:t>
            </a:r>
            <a:endParaRPr lang="cs-CZ" sz="3200" dirty="0">
              <a:solidFill>
                <a:srgbClr val="003565"/>
              </a:solidFill>
            </a:endParaRPr>
          </a:p>
        </p:txBody>
      </p:sp>
      <p:cxnSp>
        <p:nvCxnSpPr>
          <p:cNvPr id="6" name="Přímá spojnice 5"/>
          <p:cNvCxnSpPr/>
          <p:nvPr/>
        </p:nvCxnSpPr>
        <p:spPr>
          <a:xfrm>
            <a:off x="1512167" y="4644727"/>
            <a:ext cx="7920633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2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54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Charakteristika a rozsah primárního pojištění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10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cs-CZ" sz="2800" b="1" dirty="0" smtClean="0">
                <a:solidFill>
                  <a:schemeClr val="tx2"/>
                </a:solidFill>
              </a:rPr>
              <a:t>Pojištění </a:t>
            </a:r>
            <a:r>
              <a:rPr lang="cs-CZ" sz="2800" b="1" dirty="0">
                <a:solidFill>
                  <a:schemeClr val="tx2"/>
                </a:solidFill>
              </a:rPr>
              <a:t>odpovědnosti za újmu způsobenou provozem vozidla </a:t>
            </a:r>
            <a:r>
              <a:rPr lang="cs-CZ" sz="2800" b="1" dirty="0" smtClean="0">
                <a:solidFill>
                  <a:schemeClr val="tx2"/>
                </a:solidFill>
              </a:rPr>
              <a:t>(„povinné ručení“)</a:t>
            </a:r>
            <a:endParaRPr lang="cs-CZ" sz="2800" b="1" dirty="0">
              <a:solidFill>
                <a:schemeClr val="tx2"/>
              </a:solidFill>
            </a:endParaRPr>
          </a:p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kryje </a:t>
            </a:r>
            <a:r>
              <a:rPr lang="cs-CZ" sz="2400" dirty="0">
                <a:solidFill>
                  <a:schemeClr val="tx2"/>
                </a:solidFill>
              </a:rPr>
              <a:t>újmy způsobené provozem vozidla a chrání tak pojištěného před jejich nepříznivým finančním </a:t>
            </a:r>
            <a:r>
              <a:rPr lang="cs-CZ" sz="2400" dirty="0" smtClean="0">
                <a:solidFill>
                  <a:schemeClr val="tx2"/>
                </a:solidFill>
              </a:rPr>
              <a:t>dopadem;</a:t>
            </a:r>
            <a:endParaRPr lang="cs-CZ" sz="2400" dirty="0">
              <a:solidFill>
                <a:schemeClr val="tx2"/>
              </a:solidFill>
            </a:endParaRPr>
          </a:p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pojišťovna </a:t>
            </a:r>
            <a:r>
              <a:rPr lang="cs-CZ" sz="2400" dirty="0">
                <a:solidFill>
                  <a:schemeClr val="tx2"/>
                </a:solidFill>
              </a:rPr>
              <a:t>uhradí poškozenému újmu na zdraví nebo usmrcením, újmu vzniklou poškozením, zničením nebo ztrátou </a:t>
            </a:r>
            <a:r>
              <a:rPr lang="cs-CZ" sz="2400" dirty="0" smtClean="0">
                <a:solidFill>
                  <a:schemeClr val="tx2"/>
                </a:solidFill>
              </a:rPr>
              <a:t>věci, ušlý </a:t>
            </a:r>
            <a:r>
              <a:rPr lang="cs-CZ" sz="2400" dirty="0">
                <a:solidFill>
                  <a:schemeClr val="tx2"/>
                </a:solidFill>
              </a:rPr>
              <a:t>zisk a náklady spojené s právním zastoupením, a to nejméně v rozsahu uvedeném v příslušných </a:t>
            </a:r>
            <a:r>
              <a:rPr lang="cs-CZ" sz="2400" dirty="0" smtClean="0">
                <a:solidFill>
                  <a:schemeClr val="tx2"/>
                </a:solidFill>
              </a:rPr>
              <a:t>ustanoveních zákona </a:t>
            </a:r>
            <a:r>
              <a:rPr lang="cs-CZ" sz="2400" dirty="0">
                <a:solidFill>
                  <a:schemeClr val="tx2"/>
                </a:solidFill>
              </a:rPr>
              <a:t>č. 168/1999 Sb., o pojištění odpovědnosti za újmu způsobenou provozem </a:t>
            </a:r>
            <a:r>
              <a:rPr lang="cs-CZ" sz="2400" dirty="0" smtClean="0">
                <a:solidFill>
                  <a:schemeClr val="tx2"/>
                </a:solidFill>
              </a:rPr>
              <a:t>vozidla, v platném znění, maximálně </a:t>
            </a:r>
            <a:r>
              <a:rPr lang="cs-CZ" sz="2400" dirty="0">
                <a:solidFill>
                  <a:schemeClr val="tx2"/>
                </a:solidFill>
              </a:rPr>
              <a:t>však do výše limitu pojistného plnění stanoveného </a:t>
            </a:r>
            <a:r>
              <a:rPr lang="cs-CZ" sz="2400" dirty="0" smtClean="0">
                <a:solidFill>
                  <a:schemeClr val="tx2"/>
                </a:solidFill>
              </a:rPr>
              <a:t>v rámci sjednaného pojištění / skupinové pojistné smlouvě.</a:t>
            </a:r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1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57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Charakteristika a rozsah primárního pojištění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11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cs-CZ" sz="2800" b="1" dirty="0">
                <a:solidFill>
                  <a:schemeClr val="tx2"/>
                </a:solidFill>
              </a:rPr>
              <a:t>Pojištění vozidel </a:t>
            </a:r>
            <a:r>
              <a:rPr lang="cs-CZ" sz="2800" b="1" dirty="0" smtClean="0">
                <a:solidFill>
                  <a:schemeClr val="tx2"/>
                </a:solidFill>
              </a:rPr>
              <a:t>(„havarijní pojištění“)</a:t>
            </a:r>
            <a:endParaRPr lang="cs-CZ" sz="2800" b="1" dirty="0">
              <a:solidFill>
                <a:schemeClr val="tx2"/>
              </a:solidFill>
            </a:endParaRPr>
          </a:p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v </a:t>
            </a:r>
            <a:r>
              <a:rPr lang="cs-CZ" sz="2400" dirty="0">
                <a:solidFill>
                  <a:schemeClr val="tx2"/>
                </a:solidFill>
              </a:rPr>
              <a:t>závislosti na klientem zvolené variantě může pojištění krýt škody v případě, že dojde k poškození </a:t>
            </a:r>
            <a:r>
              <a:rPr lang="cs-CZ" sz="2400" dirty="0" smtClean="0">
                <a:solidFill>
                  <a:schemeClr val="tx2"/>
                </a:solidFill>
              </a:rPr>
              <a:t>pojištěného vozidla havárií</a:t>
            </a:r>
            <a:r>
              <a:rPr lang="cs-CZ" sz="2400" dirty="0">
                <a:solidFill>
                  <a:schemeClr val="tx2"/>
                </a:solidFill>
              </a:rPr>
              <a:t>, živelní událostí, vandalismem, odcizením nebo neoprávněným užitím vozidla, nebo v případě vzniku finančních nákladů </a:t>
            </a:r>
            <a:r>
              <a:rPr lang="cs-CZ" sz="2400" dirty="0" smtClean="0">
                <a:solidFill>
                  <a:schemeClr val="tx2"/>
                </a:solidFill>
              </a:rPr>
              <a:t>v </a:t>
            </a:r>
            <a:r>
              <a:rPr lang="cs-CZ" sz="2400" dirty="0">
                <a:solidFill>
                  <a:schemeClr val="tx2"/>
                </a:solidFill>
              </a:rPr>
              <a:t>důsledku škody na </a:t>
            </a:r>
            <a:r>
              <a:rPr lang="cs-CZ" sz="2400" dirty="0" smtClean="0">
                <a:solidFill>
                  <a:schemeClr val="tx2"/>
                </a:solidFill>
              </a:rPr>
              <a:t>pojištěném vozidle (GAP </a:t>
            </a:r>
            <a:r>
              <a:rPr lang="cs-CZ" sz="2400" dirty="0">
                <a:solidFill>
                  <a:schemeClr val="tx2"/>
                </a:solidFill>
              </a:rPr>
              <a:t>– ztráta hodnoty vozidla</a:t>
            </a:r>
            <a:r>
              <a:rPr lang="cs-CZ" sz="2400" dirty="0" smtClean="0">
                <a:solidFill>
                  <a:schemeClr val="tx2"/>
                </a:solidFill>
              </a:rPr>
              <a:t>);</a:t>
            </a:r>
          </a:p>
          <a:p>
            <a:pPr marL="457200" indent="-4572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pojišťovna </a:t>
            </a:r>
            <a:r>
              <a:rPr lang="cs-CZ" sz="2400" dirty="0">
                <a:solidFill>
                  <a:schemeClr val="tx2"/>
                </a:solidFill>
              </a:rPr>
              <a:t>poskytne pojistné plnění za takto vzniklou škodu, a to v rozsahu a způsobem stanoveným </a:t>
            </a:r>
            <a:r>
              <a:rPr lang="cs-CZ" sz="2400" dirty="0" smtClean="0">
                <a:solidFill>
                  <a:schemeClr val="tx2"/>
                </a:solidFill>
              </a:rPr>
              <a:t>ve skupinové </a:t>
            </a:r>
            <a:r>
              <a:rPr lang="cs-CZ" sz="2400" dirty="0">
                <a:solidFill>
                  <a:schemeClr val="tx2"/>
                </a:solidFill>
              </a:rPr>
              <a:t>pojistné smlouvě a všeobecných pojistných podmínkách, maximálně však do limitu pojistného plnění </a:t>
            </a:r>
            <a:r>
              <a:rPr lang="cs-CZ" sz="2400" dirty="0" smtClean="0">
                <a:solidFill>
                  <a:schemeClr val="tx2"/>
                </a:solidFill>
              </a:rPr>
              <a:t>stanoveného </a:t>
            </a:r>
            <a:r>
              <a:rPr lang="cs-CZ" sz="2400" dirty="0">
                <a:solidFill>
                  <a:schemeClr val="tx2"/>
                </a:solidFill>
              </a:rPr>
              <a:t>v rámci sjednaného </a:t>
            </a:r>
            <a:r>
              <a:rPr lang="cs-CZ" sz="2400" dirty="0" smtClean="0">
                <a:solidFill>
                  <a:schemeClr val="tx2"/>
                </a:solidFill>
              </a:rPr>
              <a:t>pojištění / skupinové </a:t>
            </a:r>
            <a:r>
              <a:rPr lang="cs-CZ" sz="2400" dirty="0">
                <a:solidFill>
                  <a:schemeClr val="tx2"/>
                </a:solidFill>
              </a:rPr>
              <a:t>pojistné smlouvě </a:t>
            </a:r>
            <a:r>
              <a:rPr lang="cs-CZ" sz="2400" dirty="0" smtClean="0">
                <a:solidFill>
                  <a:schemeClr val="tx2"/>
                </a:solidFill>
              </a:rPr>
              <a:t>a </a:t>
            </a:r>
            <a:r>
              <a:rPr lang="cs-CZ" sz="2400" dirty="0">
                <a:solidFill>
                  <a:schemeClr val="tx2"/>
                </a:solidFill>
              </a:rPr>
              <a:t>po odečtení případně sjednané spoluúčasti.</a:t>
            </a:r>
          </a:p>
        </p:txBody>
      </p:sp>
    </p:spTree>
    <p:extLst>
      <p:ext uri="{BB962C8B-B14F-4D97-AF65-F5344CB8AC3E}">
        <p14:creationId xmlns:p14="http://schemas.microsoft.com/office/powerpoint/2010/main" val="163360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cs-CZ" sz="3200" b="1" dirty="0"/>
              <a:t>Hlášení </a:t>
            </a:r>
            <a:r>
              <a:rPr lang="cs-CZ" sz="3200" b="1" dirty="0" err="1"/>
              <a:t>škodních</a:t>
            </a:r>
            <a:r>
              <a:rPr lang="cs-CZ" sz="3200" b="1" dirty="0"/>
              <a:t> událostí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6" name="Zástupný symbol pro obsah 2"/>
          <p:cNvSpPr txBox="1">
            <a:spLocks noGrp="1"/>
          </p:cNvSpPr>
          <p:nvPr>
            <p:ph idx="1"/>
          </p:nvPr>
        </p:nvSpPr>
        <p:spPr>
          <a:xfrm>
            <a:off x="719138" y="1259136"/>
            <a:ext cx="8929686" cy="5918227"/>
          </a:xfrm>
          <a:prstGeom prst="rect">
            <a:avLst/>
          </a:prstGeom>
        </p:spPr>
        <p:txBody>
          <a:bodyPr lIns="104306" tIns="52153" rIns="104306" bIns="52153">
            <a:noAutofit/>
          </a:bodyPr>
          <a:lstStyle/>
          <a:p>
            <a:pPr marL="457200" lvl="0" indent="-457200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2000" b="0" dirty="0">
                <a:latin typeface="+mn-lt"/>
              </a:rPr>
              <a:t>škodní událost hlásí řidič/pojištěný bez zbytečného odkladu na kontaktní linku p</a:t>
            </a:r>
            <a:r>
              <a:rPr lang="cs-CZ" sz="2000" b="0" dirty="0" smtClean="0">
                <a:latin typeface="+mn-lt"/>
              </a:rPr>
              <a:t>ojistníka </a:t>
            </a:r>
            <a:r>
              <a:rPr lang="cs-CZ" sz="2000" b="0" dirty="0">
                <a:latin typeface="+mn-lt"/>
              </a:rPr>
              <a:t>a </a:t>
            </a:r>
            <a:r>
              <a:rPr lang="cs-CZ" sz="2000" b="0" dirty="0" smtClean="0">
                <a:latin typeface="+mn-lt"/>
              </a:rPr>
              <a:t>pojistitele </a:t>
            </a:r>
            <a:r>
              <a:rPr lang="cs-CZ" sz="2000" b="0" dirty="0">
                <a:latin typeface="+mn-lt"/>
              </a:rPr>
              <a:t>– 241 114 114, nebo na webu </a:t>
            </a:r>
            <a:r>
              <a:rPr lang="cs-CZ" sz="2000" b="0" dirty="0" smtClean="0">
                <a:latin typeface="+mn-lt"/>
                <a:hlinkClick r:id="rId3"/>
              </a:rPr>
              <a:t>www.ceskapojistovna.cz</a:t>
            </a:r>
            <a:r>
              <a:rPr lang="cs-CZ" sz="2000" b="0" dirty="0" smtClean="0">
                <a:latin typeface="+mn-lt"/>
              </a:rPr>
              <a:t>;</a:t>
            </a:r>
            <a:endParaRPr lang="cs-CZ" sz="2000" b="0" dirty="0">
              <a:latin typeface="+mn-lt"/>
            </a:endParaRPr>
          </a:p>
          <a:p>
            <a:pPr marL="457200" indent="-457200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2000" b="0" dirty="0">
                <a:latin typeface="+mn-lt"/>
              </a:rPr>
              <a:t>pokud dojde k dohodě účastníků na zavinění a není nutné z jiného důvodu volat Policii ČR vyplní klient s druhým účastníkem nehody formulář ”Záznam o dopravní nehodě” včetně dohody o </a:t>
            </a:r>
            <a:r>
              <a:rPr lang="cs-CZ" sz="2000" b="0" dirty="0" smtClean="0">
                <a:latin typeface="+mn-lt"/>
              </a:rPr>
              <a:t>zavinění.</a:t>
            </a:r>
          </a:p>
          <a:p>
            <a:pPr marL="0" indent="0" algn="just">
              <a:buNone/>
            </a:pPr>
            <a:r>
              <a:rPr lang="cs-CZ" sz="2200" b="0" dirty="0" smtClean="0">
                <a:latin typeface="+mn-lt"/>
              </a:rPr>
              <a:t>Povinnost volat Policii ČR: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000" b="0" dirty="0">
                <a:latin typeface="+mn-lt"/>
              </a:rPr>
              <a:t>dojde-li k usmrcení nebo zranění osoby;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000" b="0" dirty="0">
                <a:latin typeface="+mn-lt"/>
              </a:rPr>
              <a:t>dojde-li ke škodě na majetku třetí osoby, k poškození nebo zničení součásti nebo příslušenství pozemní komunikace;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000" b="0" dirty="0">
                <a:latin typeface="+mn-lt"/>
              </a:rPr>
              <a:t>účastníci dopravní nehody nemohou sami zabezpečit obnovení plynulosti provozu;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000" b="0" dirty="0">
                <a:latin typeface="+mn-lt"/>
              </a:rPr>
              <a:t>dojde-li k hmotné škodě převyšující zřejmě na některém ze zúčastněných vozidel včetně přepravovaných věcí nebo na jiných věcech částku 100. 000,- </a:t>
            </a:r>
            <a:r>
              <a:rPr lang="cs-CZ" sz="2000" b="0" dirty="0" smtClean="0">
                <a:latin typeface="+mn-lt"/>
              </a:rPr>
              <a:t>Kč</a:t>
            </a:r>
            <a:r>
              <a:rPr lang="cs-CZ" sz="2000" b="0" dirty="0">
                <a:latin typeface="+mn-lt"/>
              </a:rPr>
              <a:t>.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37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11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pojmy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2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400" dirty="0">
                <a:solidFill>
                  <a:schemeClr val="tx2"/>
                </a:solidFill>
              </a:rPr>
              <a:t>Pojištění se řídí ustanoveními zákona č.168/1999 Sb., o pojištění odpovědnosti za újmu způsobenou provozem vozidla, zákona č. 89/2012 Sb., občanský zákoník, platnými všeobecnými pojistnými podmínkami dle skupinové pojistné smlouvy, § 4 zákona č. 170/2018 Sb., o distribuci pojištění a zajištění a zákonem č. 56/2001 Sb. o podmínkách provozu na pozemních komunikacích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800" b="1" dirty="0" smtClean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800" b="1" dirty="0" smtClean="0">
                <a:solidFill>
                  <a:schemeClr val="tx2"/>
                </a:solidFill>
              </a:rPr>
              <a:t>Pojišťovna</a:t>
            </a:r>
            <a:r>
              <a:rPr lang="cs-CZ" sz="2800" dirty="0" smtClean="0">
                <a:solidFill>
                  <a:schemeClr val="tx2"/>
                </a:solidFill>
              </a:rPr>
              <a:t> </a:t>
            </a:r>
            <a:r>
              <a:rPr lang="cs-CZ" sz="2400" dirty="0">
                <a:solidFill>
                  <a:schemeClr val="tx2"/>
                </a:solidFill>
              </a:rPr>
              <a:t>(pojistitel) je tuzemská pojišťovna, pojišťovna z jiného členského státu nebo pojišťovna z třetího státu, s výjimkou pojišťovny, která je vyjmuta z působnosti směrnice Evropské unie upravující přístup k pojišťovací a zajišťovací činnosti a její výkon.</a:t>
            </a:r>
          </a:p>
          <a:p>
            <a:pPr algn="just">
              <a:spcAft>
                <a:spcPts val="2400"/>
              </a:spcAft>
            </a:pPr>
            <a:r>
              <a:rPr lang="cs-CZ" sz="2800" b="1" dirty="0" smtClean="0">
                <a:solidFill>
                  <a:schemeClr val="tx2"/>
                </a:solidFill>
              </a:rPr>
              <a:t>Pojistitelem</a:t>
            </a:r>
            <a:r>
              <a:rPr lang="cs-CZ" sz="2800" dirty="0" smtClean="0">
                <a:solidFill>
                  <a:schemeClr val="tx2"/>
                </a:solidFill>
              </a:rPr>
              <a:t> </a:t>
            </a:r>
            <a:r>
              <a:rPr lang="cs-CZ" sz="2400" dirty="0">
                <a:solidFill>
                  <a:schemeClr val="tx2"/>
                </a:solidFill>
              </a:rPr>
              <a:t>je osoba, která se pojistnou smlouvou zavázala poskytnout pojistné plnění v případě pojistné události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587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3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pojmy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3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800" b="1" dirty="0">
                <a:solidFill>
                  <a:schemeClr val="tx2"/>
                </a:solidFill>
              </a:rPr>
              <a:t>Pojistníkem</a:t>
            </a: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400" dirty="0">
                <a:solidFill>
                  <a:schemeClr val="tx2"/>
                </a:solidFill>
              </a:rPr>
              <a:t>je osoba (člověk nebo právnická osoba), která uzavřela s pojistitelem skupinovou pojistnou smlouvu. Pojistník je povinen seznámit pojištěného s obsahem skupinové pojistné smlouvy týkající se pojištění jeho pojistného nebezpečí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800" b="1" dirty="0" smtClean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800" b="1" dirty="0" smtClean="0">
                <a:solidFill>
                  <a:schemeClr val="tx2"/>
                </a:solidFill>
              </a:rPr>
              <a:t>Zájemce </a:t>
            </a:r>
            <a:r>
              <a:rPr lang="cs-CZ" sz="2800" b="1" dirty="0">
                <a:solidFill>
                  <a:schemeClr val="tx2"/>
                </a:solidFill>
              </a:rPr>
              <a:t>o pojištění </a:t>
            </a:r>
            <a:r>
              <a:rPr lang="cs-CZ" sz="2400" dirty="0">
                <a:solidFill>
                  <a:schemeClr val="tx2"/>
                </a:solidFill>
              </a:rPr>
              <a:t>je osoba, která má zájem o přistoupení do skupinové pojistné smlouvy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600" dirty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800" b="1" dirty="0">
                <a:solidFill>
                  <a:schemeClr val="tx2"/>
                </a:solidFill>
              </a:rPr>
              <a:t>Pojištěný</a:t>
            </a: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400" dirty="0">
                <a:solidFill>
                  <a:schemeClr val="tx2"/>
                </a:solidFill>
              </a:rPr>
              <a:t>je osoba, na jejíž život, zdraví, majetek, odpovědnost za škodu nebo jiné hodnoty pojistného zájmu se soukromé pojištění </a:t>
            </a:r>
            <a:r>
              <a:rPr lang="cs-CZ" sz="2400" dirty="0" smtClean="0">
                <a:solidFill>
                  <a:schemeClr val="tx2"/>
                </a:solidFill>
              </a:rPr>
              <a:t>vztahuje</a:t>
            </a:r>
            <a:r>
              <a:rPr lang="cs-CZ" sz="2400" dirty="0">
                <a:solidFill>
                  <a:schemeClr val="tx2"/>
                </a:solidFill>
              </a:rPr>
              <a:t> </a:t>
            </a:r>
            <a:r>
              <a:rPr lang="cs-CZ" sz="2400" dirty="0" smtClean="0">
                <a:solidFill>
                  <a:schemeClr val="tx2"/>
                </a:solidFill>
              </a:rPr>
              <a:t>(dále i jako „klient“).</a:t>
            </a:r>
            <a:endParaRPr lang="cs-CZ" sz="2600" dirty="0">
              <a:solidFill>
                <a:schemeClr val="tx2"/>
              </a:solidFill>
            </a:endParaRPr>
          </a:p>
          <a:p>
            <a:pPr algn="just"/>
            <a:r>
              <a:rPr lang="cs-CZ" sz="2800" b="1" dirty="0" smtClean="0">
                <a:solidFill>
                  <a:schemeClr val="tx2"/>
                </a:solidFill>
              </a:rPr>
              <a:t>Nabízení </a:t>
            </a:r>
            <a:r>
              <a:rPr lang="cs-CZ" sz="2800" b="1" dirty="0">
                <a:solidFill>
                  <a:schemeClr val="tx2"/>
                </a:solidFill>
              </a:rPr>
              <a:t>možnosti stát se pojištěným </a:t>
            </a:r>
            <a:r>
              <a:rPr lang="cs-CZ" sz="2400" dirty="0">
                <a:solidFill>
                  <a:schemeClr val="tx2"/>
                </a:solidFill>
              </a:rPr>
              <a:t>je činnost pojistníka spočívající v nabízení možnosti stát se pojištěným, která je provozována podnikatelským způsobem.</a:t>
            </a:r>
          </a:p>
          <a:p>
            <a:pPr algn="just"/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77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6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pojmy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4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800" b="1" dirty="0">
                <a:solidFill>
                  <a:schemeClr val="tx2"/>
                </a:solidFill>
              </a:rPr>
              <a:t>Pojistné podmínky </a:t>
            </a:r>
            <a:r>
              <a:rPr lang="cs-CZ" sz="2400" dirty="0">
                <a:solidFill>
                  <a:schemeClr val="tx2"/>
                </a:solidFill>
              </a:rPr>
              <a:t>jsou smluvní podmínky zpracované pojišťovnou pro uzavírání pojistných smluv pro jednotlivá pojistná odvětví, pro skupiny těchto odvětví nebo pro jednotlivé typy pojištění sjednávaných v rámci pojistného odvětví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400" dirty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800" b="1" dirty="0" smtClean="0">
                <a:solidFill>
                  <a:schemeClr val="tx2"/>
                </a:solidFill>
              </a:rPr>
              <a:t>Pojistná </a:t>
            </a:r>
            <a:r>
              <a:rPr lang="cs-CZ" sz="2800" b="1" dirty="0">
                <a:solidFill>
                  <a:schemeClr val="tx2"/>
                </a:solidFill>
              </a:rPr>
              <a:t>částka </a:t>
            </a:r>
            <a:r>
              <a:rPr lang="cs-CZ" sz="2400" dirty="0">
                <a:solidFill>
                  <a:schemeClr val="tx2"/>
                </a:solidFill>
              </a:rPr>
              <a:t>je smluvně dohodnutá finanční </a:t>
            </a:r>
            <a:r>
              <a:rPr lang="cs-CZ" sz="2400" dirty="0" smtClean="0">
                <a:solidFill>
                  <a:schemeClr val="tx2"/>
                </a:solidFill>
              </a:rPr>
              <a:t>částka, </a:t>
            </a:r>
            <a:r>
              <a:rPr lang="cs-CZ" sz="2400" dirty="0">
                <a:solidFill>
                  <a:schemeClr val="tx2"/>
                </a:solidFill>
              </a:rPr>
              <a:t>která určuje horní hranici pojistného plnění. Na návrh pojistníka se stanoví </a:t>
            </a:r>
            <a:r>
              <a:rPr lang="cs-CZ" sz="2400" dirty="0" smtClean="0">
                <a:solidFill>
                  <a:schemeClr val="tx2"/>
                </a:solidFill>
              </a:rPr>
              <a:t>tak</a:t>
            </a:r>
            <a:r>
              <a:rPr lang="cs-CZ" sz="2400" dirty="0">
                <a:solidFill>
                  <a:schemeClr val="tx2"/>
                </a:solidFill>
              </a:rPr>
              <a:t>, aby odpovídala pojistné hodnotě pojištěného majetku v době </a:t>
            </a:r>
            <a:r>
              <a:rPr lang="cs-CZ" sz="2400" dirty="0" smtClean="0">
                <a:solidFill>
                  <a:schemeClr val="tx2"/>
                </a:solidFill>
              </a:rPr>
              <a:t>sjednání pojištění (přistoupení ke skupinové pojistné smlouvě).</a:t>
            </a:r>
          </a:p>
          <a:p>
            <a:pPr algn="just"/>
            <a:r>
              <a:rPr lang="cs-CZ" sz="2800" b="1" dirty="0">
                <a:solidFill>
                  <a:schemeClr val="tx2"/>
                </a:solidFill>
              </a:rPr>
              <a:t>Česká národní banka </a:t>
            </a:r>
            <a:r>
              <a:rPr lang="cs-CZ" sz="2400" dirty="0">
                <a:solidFill>
                  <a:schemeClr val="tx2"/>
                </a:solidFill>
              </a:rPr>
              <a:t>vykonává dohled v pojišťovnictví v zájmu ochrany pojistníků, pojištěných a oprávněných osob a s ohledem na zachování finanční stability pojišťoven a zajišťoven; uděluje také povolení k provozování pojišťovací činnosti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4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18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pojmy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5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800" b="1" dirty="0">
                <a:solidFill>
                  <a:schemeClr val="tx2"/>
                </a:solidFill>
              </a:rPr>
              <a:t>Škodní událost </a:t>
            </a:r>
            <a:r>
              <a:rPr lang="cs-CZ" sz="2400" dirty="0">
                <a:solidFill>
                  <a:schemeClr val="tx2"/>
                </a:solidFill>
              </a:rPr>
              <a:t>je událost, ze které vznikla újma a která by mohla být důvodem vzniku práva na pojistné plnění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400" dirty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800" b="1" dirty="0">
                <a:solidFill>
                  <a:schemeClr val="tx2"/>
                </a:solidFill>
              </a:rPr>
              <a:t>Pojistná událost </a:t>
            </a:r>
            <a:r>
              <a:rPr lang="cs-CZ" sz="2400" dirty="0">
                <a:solidFill>
                  <a:schemeClr val="tx2"/>
                </a:solidFill>
              </a:rPr>
              <a:t>je nahodilá událost krytá pojištěním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sz="2400" dirty="0">
              <a:solidFill>
                <a:schemeClr val="tx2"/>
              </a:solidFill>
            </a:endParaRPr>
          </a:p>
          <a:p>
            <a:pPr algn="just"/>
            <a:r>
              <a:rPr lang="cs-CZ" sz="2800" b="1" dirty="0">
                <a:solidFill>
                  <a:schemeClr val="tx2"/>
                </a:solidFill>
              </a:rPr>
              <a:t>Podpojištění </a:t>
            </a:r>
            <a:r>
              <a:rPr lang="cs-CZ" sz="2400" dirty="0">
                <a:solidFill>
                  <a:schemeClr val="tx2"/>
                </a:solidFill>
              </a:rPr>
              <a:t>znamená, že je-li pojistná částka v době pojistné události nižší než pojistná hodnota pojištěného majetku, sníží pojistitel pojistné plnění ve stejném poměru, v jakém je výše pojistné částky ke skutečné výši pojistné hodnoty pojištěného majetku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  <a:endParaRPr lang="cs-CZ" dirty="0"/>
          </a:p>
          <a:p>
            <a:pPr algn="just"/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4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7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informace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6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400" dirty="0" smtClean="0">
                <a:solidFill>
                  <a:schemeClr val="tx2"/>
                </a:solidFill>
              </a:rPr>
              <a:t>Pojistník </a:t>
            </a:r>
            <a:r>
              <a:rPr lang="cs-CZ" sz="2400" dirty="0">
                <a:solidFill>
                  <a:schemeClr val="tx2"/>
                </a:solidFill>
              </a:rPr>
              <a:t>v rámci své podnikatelské činnosti uzavírá se svými klienty </a:t>
            </a:r>
            <a:r>
              <a:rPr lang="cs-CZ" sz="2800" b="1" dirty="0">
                <a:solidFill>
                  <a:schemeClr val="tx2"/>
                </a:solidFill>
              </a:rPr>
              <a:t>smlouvy o financování </a:t>
            </a:r>
            <a:r>
              <a:rPr lang="cs-CZ" sz="2400" dirty="0">
                <a:solidFill>
                  <a:schemeClr val="tx2"/>
                </a:solidFill>
              </a:rPr>
              <a:t>vozidel, a to typu: finanční leasing, operativní leasing nebo financování prostřednictvím poskytování úvěru. Sjednané </a:t>
            </a:r>
            <a:r>
              <a:rPr lang="cs-CZ" sz="2400" dirty="0" smtClean="0">
                <a:solidFill>
                  <a:schemeClr val="tx2"/>
                </a:solidFill>
              </a:rPr>
              <a:t>pojištění vozidla </a:t>
            </a:r>
            <a:r>
              <a:rPr lang="cs-CZ" sz="2400" dirty="0">
                <a:solidFill>
                  <a:schemeClr val="tx2"/>
                </a:solidFill>
              </a:rPr>
              <a:t>je součástí takové smlouvy o financování.</a:t>
            </a:r>
          </a:p>
          <a:p>
            <a:pPr algn="just"/>
            <a:r>
              <a:rPr lang="cs-CZ" sz="2400" dirty="0">
                <a:solidFill>
                  <a:schemeClr val="tx2"/>
                </a:solidFill>
              </a:rPr>
              <a:t>V rámci sjednané </a:t>
            </a:r>
            <a:r>
              <a:rPr lang="cs-CZ" sz="2800" b="1" dirty="0">
                <a:solidFill>
                  <a:schemeClr val="tx2"/>
                </a:solidFill>
              </a:rPr>
              <a:t>skupinové pojistné smlouvy</a:t>
            </a:r>
            <a:r>
              <a:rPr lang="cs-CZ" sz="2600" b="1" dirty="0">
                <a:solidFill>
                  <a:schemeClr val="tx2"/>
                </a:solidFill>
              </a:rPr>
              <a:t> </a:t>
            </a:r>
            <a:r>
              <a:rPr lang="cs-CZ" sz="2400" dirty="0" smtClean="0">
                <a:solidFill>
                  <a:schemeClr val="tx2"/>
                </a:solidFill>
              </a:rPr>
              <a:t>mezi pojistníkem a pojišťovnou jsou </a:t>
            </a:r>
            <a:r>
              <a:rPr lang="cs-CZ" sz="2400" dirty="0">
                <a:solidFill>
                  <a:schemeClr val="tx2"/>
                </a:solidFill>
              </a:rPr>
              <a:t>stanoveny mj. varianty pojištění, které je možné pro vozidla sjednat (pojištění odpovědnosti za újmu způsobenou provozem vozidla, havarijní pojištění, a příp. také vybraná doplňková pojištění) vč. parametrů, dále se ujednává vzájemný postup při vzniku, změnách a ukončování pojištění jednotlivých vozidel, pravidla pro stanovení výše pojistného, postup při fakturaci pojistného.</a:t>
            </a:r>
          </a:p>
          <a:p>
            <a:pPr algn="just"/>
            <a:endParaRPr lang="cs-CZ" sz="2600" dirty="0">
              <a:solidFill>
                <a:schemeClr val="tx2"/>
              </a:solidFill>
            </a:endParaRPr>
          </a:p>
          <a:p>
            <a:pPr algn="just"/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20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9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informace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7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400" dirty="0">
                <a:solidFill>
                  <a:schemeClr val="tx2"/>
                </a:solidFill>
              </a:rPr>
              <a:t>Pojistník má </a:t>
            </a:r>
            <a:r>
              <a:rPr lang="cs-CZ" sz="2800" b="1" dirty="0">
                <a:solidFill>
                  <a:schemeClr val="tx2"/>
                </a:solidFill>
              </a:rPr>
              <a:t>pojistný zájem </a:t>
            </a:r>
            <a:r>
              <a:rPr lang="cs-CZ" sz="2400" dirty="0">
                <a:solidFill>
                  <a:schemeClr val="tx2"/>
                </a:solidFill>
              </a:rPr>
              <a:t>na pojištění vozidel, která jsou v jeho vlastnictví, ale jsou užívány na základě smluv o financování klientem, i vozidel, která převedl do vlastnictví klienta, avšak jsou financována na základě smlouvy o financování.</a:t>
            </a:r>
          </a:p>
          <a:p>
            <a:pPr algn="just">
              <a:spcAft>
                <a:spcPts val="2400"/>
              </a:spcAft>
            </a:pPr>
            <a:r>
              <a:rPr lang="cs-CZ" sz="2400" dirty="0" smtClean="0">
                <a:solidFill>
                  <a:schemeClr val="tx2"/>
                </a:solidFill>
              </a:rPr>
              <a:t>Před </a:t>
            </a:r>
            <a:r>
              <a:rPr lang="cs-CZ" sz="2400" dirty="0">
                <a:solidFill>
                  <a:schemeClr val="tx2"/>
                </a:solidFill>
              </a:rPr>
              <a:t>sjednáním pojištění vozidla musí pojistník získat od klienta informace týkající se jeho </a:t>
            </a:r>
            <a:r>
              <a:rPr lang="cs-CZ" sz="2800" b="1" dirty="0">
                <a:solidFill>
                  <a:schemeClr val="tx2"/>
                </a:solidFill>
              </a:rPr>
              <a:t>požadavků, cílů a potřeb </a:t>
            </a:r>
            <a:r>
              <a:rPr lang="cs-CZ" sz="2400" dirty="0">
                <a:solidFill>
                  <a:schemeClr val="tx2"/>
                </a:solidFill>
              </a:rPr>
              <a:t>s ohledem na sjednávané pojištění a pojistník mu poskytne doporučení, aby se mohl rozhodnout, jaké pojištění uzavře a aby uzavřené pojištění odpovídalo jeho cílům, potřebám a požadavkům</a:t>
            </a:r>
            <a:r>
              <a:rPr lang="cs-CZ" sz="24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endParaRPr lang="cs-CZ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91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1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4" name="Objek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/>
              <a:t>Základní informace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8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400" dirty="0" smtClean="0">
                <a:solidFill>
                  <a:schemeClr val="tx2"/>
                </a:solidFill>
              </a:rPr>
              <a:t>Přistoupení </a:t>
            </a:r>
            <a:r>
              <a:rPr lang="cs-CZ" sz="2400" dirty="0">
                <a:solidFill>
                  <a:schemeClr val="tx2"/>
                </a:solidFill>
              </a:rPr>
              <a:t>k uzavření pojištění vozidla pod </a:t>
            </a:r>
            <a:r>
              <a:rPr lang="cs-CZ" sz="2400" dirty="0" smtClean="0">
                <a:solidFill>
                  <a:schemeClr val="tx2"/>
                </a:solidFill>
              </a:rPr>
              <a:t>skupinovou pojistnou </a:t>
            </a:r>
            <a:r>
              <a:rPr lang="cs-CZ" sz="2400" dirty="0">
                <a:solidFill>
                  <a:schemeClr val="tx2"/>
                </a:solidFill>
              </a:rPr>
              <a:t>smlouvu se klient stane </a:t>
            </a:r>
            <a:r>
              <a:rPr lang="cs-CZ" sz="2400" b="1" dirty="0">
                <a:solidFill>
                  <a:schemeClr val="tx2"/>
                </a:solidFill>
              </a:rPr>
              <a:t>pojištěným</a:t>
            </a:r>
            <a:r>
              <a:rPr lang="cs-CZ" sz="2400" dirty="0">
                <a:solidFill>
                  <a:schemeClr val="tx2"/>
                </a:solidFill>
              </a:rPr>
              <a:t>, nikoliv pojistníkem, nepřísluší mu tedy právo nakládat s pojištěním bez souhlasu </a:t>
            </a:r>
            <a:r>
              <a:rPr lang="cs-CZ" sz="2400" dirty="0" smtClean="0">
                <a:solidFill>
                  <a:schemeClr val="tx2"/>
                </a:solidFill>
              </a:rPr>
              <a:t>pojistníka </a:t>
            </a:r>
            <a:r>
              <a:rPr lang="cs-CZ" sz="2400" dirty="0">
                <a:solidFill>
                  <a:schemeClr val="tx2"/>
                </a:solidFill>
              </a:rPr>
              <a:t>(žádosti o všechny požadované změny pojištění či jeho ukončení je klient povinen řešit s </a:t>
            </a:r>
            <a:r>
              <a:rPr lang="cs-CZ" sz="2400" dirty="0" smtClean="0">
                <a:solidFill>
                  <a:schemeClr val="tx2"/>
                </a:solidFill>
              </a:rPr>
              <a:t>pojistníkem).</a:t>
            </a:r>
            <a:endParaRPr lang="cs-CZ" sz="2400" dirty="0">
              <a:solidFill>
                <a:schemeClr val="tx2"/>
              </a:solidFill>
            </a:endParaRPr>
          </a:p>
          <a:p>
            <a:pPr algn="just">
              <a:spcAft>
                <a:spcPts val="2400"/>
              </a:spcAft>
            </a:pPr>
            <a:r>
              <a:rPr lang="cs-CZ" sz="2400" b="1" dirty="0">
                <a:solidFill>
                  <a:schemeClr val="tx2"/>
                </a:solidFill>
              </a:rPr>
              <a:t>Pojistné</a:t>
            </a:r>
            <a:r>
              <a:rPr lang="cs-CZ" sz="2400" dirty="0">
                <a:solidFill>
                  <a:schemeClr val="tx2"/>
                </a:solidFill>
              </a:rPr>
              <a:t> hradí pojišťovně pojistník. </a:t>
            </a:r>
            <a:r>
              <a:rPr lang="cs-CZ" sz="2400" dirty="0" smtClean="0">
                <a:solidFill>
                  <a:schemeClr val="tx2"/>
                </a:solidFill>
              </a:rPr>
              <a:t>Úplata</a:t>
            </a:r>
            <a:r>
              <a:rPr lang="cs-CZ" sz="2400" dirty="0">
                <a:solidFill>
                  <a:schemeClr val="tx2"/>
                </a:solidFill>
              </a:rPr>
              <a:t>, kterou pojištěný </a:t>
            </a:r>
            <a:r>
              <a:rPr lang="cs-CZ" sz="2400" dirty="0" smtClean="0">
                <a:solidFill>
                  <a:schemeClr val="tx2"/>
                </a:solidFill>
              </a:rPr>
              <a:t>hradí pojistníkovi</a:t>
            </a:r>
            <a:r>
              <a:rPr lang="cs-CZ" sz="2400" dirty="0">
                <a:solidFill>
                  <a:schemeClr val="tx2"/>
                </a:solidFill>
              </a:rPr>
              <a:t>, není platbou </a:t>
            </a:r>
            <a:r>
              <a:rPr lang="cs-CZ" sz="2400" dirty="0" smtClean="0">
                <a:solidFill>
                  <a:schemeClr val="tx2"/>
                </a:solidFill>
              </a:rPr>
              <a:t>pojistného, </a:t>
            </a:r>
            <a:r>
              <a:rPr lang="cs-CZ" sz="2400" dirty="0">
                <a:solidFill>
                  <a:schemeClr val="tx2"/>
                </a:solidFill>
              </a:rPr>
              <a:t>je zpravidla </a:t>
            </a:r>
            <a:r>
              <a:rPr lang="cs-CZ" sz="2400" dirty="0" smtClean="0">
                <a:solidFill>
                  <a:schemeClr val="tx2"/>
                </a:solidFill>
              </a:rPr>
              <a:t>zahrnuta </a:t>
            </a:r>
            <a:r>
              <a:rPr lang="cs-CZ" sz="2400" dirty="0">
                <a:solidFill>
                  <a:schemeClr val="tx2"/>
                </a:solidFill>
              </a:rPr>
              <a:t>do splátky dle smlouvy o financování, kterou hradí </a:t>
            </a:r>
            <a:r>
              <a:rPr lang="cs-CZ" sz="2400" dirty="0" smtClean="0">
                <a:solidFill>
                  <a:schemeClr val="tx2"/>
                </a:solidFill>
              </a:rPr>
              <a:t>pojištěný (klient).</a:t>
            </a:r>
          </a:p>
          <a:p>
            <a:pPr algn="just"/>
            <a:r>
              <a:rPr lang="cs-CZ" sz="2400" dirty="0">
                <a:solidFill>
                  <a:schemeClr val="tx2"/>
                </a:solidFill>
              </a:rPr>
              <a:t>Pojištění vozidla lze sjednat </a:t>
            </a:r>
            <a:r>
              <a:rPr lang="cs-CZ" sz="2800" b="1" dirty="0">
                <a:solidFill>
                  <a:schemeClr val="tx2"/>
                </a:solidFill>
              </a:rPr>
              <a:t>odděleně</a:t>
            </a:r>
            <a:r>
              <a:rPr lang="cs-CZ" sz="2800" dirty="0">
                <a:solidFill>
                  <a:schemeClr val="tx2"/>
                </a:solidFill>
              </a:rPr>
              <a:t> </a:t>
            </a:r>
            <a:r>
              <a:rPr lang="cs-CZ" sz="2400" dirty="0">
                <a:solidFill>
                  <a:schemeClr val="tx2"/>
                </a:solidFill>
              </a:rPr>
              <a:t>od finanční služby poskytované pojistníkem.</a:t>
            </a:r>
            <a:endParaRPr lang="cs-CZ" sz="2600" dirty="0">
              <a:solidFill>
                <a:schemeClr val="tx2"/>
              </a:solidFill>
            </a:endParaRPr>
          </a:p>
          <a:p>
            <a:pPr algn="just"/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83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58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138" y="395039"/>
            <a:ext cx="8134426" cy="86409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Dokumentace pro klienta</a:t>
            </a:r>
            <a:endParaRPr lang="cs-CZ" sz="36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6815-01F4-4303-BF78-1B9E4E36F3CA}" type="slidenum">
              <a:rPr lang="cs-CZ" smtClean="0"/>
              <a:pPr/>
              <a:t>9</a:t>
            </a:fld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719832" y="1188343"/>
            <a:ext cx="7920633" cy="0"/>
          </a:xfrm>
          <a:prstGeom prst="line">
            <a:avLst/>
          </a:prstGeom>
          <a:ln w="95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719138" y="1188343"/>
            <a:ext cx="89770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2400" dirty="0" smtClean="0">
                <a:solidFill>
                  <a:schemeClr val="tx2"/>
                </a:solidFill>
              </a:rPr>
              <a:t>Klient (pojištěný) </a:t>
            </a:r>
            <a:r>
              <a:rPr lang="cs-CZ" sz="2400" dirty="0">
                <a:solidFill>
                  <a:schemeClr val="tx2"/>
                </a:solidFill>
              </a:rPr>
              <a:t>se před </a:t>
            </a:r>
            <a:r>
              <a:rPr lang="cs-CZ" sz="2400" dirty="0" smtClean="0">
                <a:solidFill>
                  <a:schemeClr val="tx2"/>
                </a:solidFill>
              </a:rPr>
              <a:t>sjednáním smlouvy </a:t>
            </a:r>
            <a:r>
              <a:rPr lang="cs-CZ" sz="2400" dirty="0">
                <a:solidFill>
                  <a:schemeClr val="tx2"/>
                </a:solidFill>
              </a:rPr>
              <a:t>o pojištění vozidla musí seznámit a převzít: 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2"/>
                </a:solidFill>
              </a:rPr>
              <a:t>Všeobecné pojistné podmínky dle </a:t>
            </a:r>
            <a:r>
              <a:rPr lang="cs-CZ" sz="2400" dirty="0" smtClean="0">
                <a:solidFill>
                  <a:schemeClr val="tx2"/>
                </a:solidFill>
              </a:rPr>
              <a:t>skupinové pojistné </a:t>
            </a:r>
            <a:r>
              <a:rPr lang="cs-CZ" sz="2400" dirty="0">
                <a:solidFill>
                  <a:schemeClr val="tx2"/>
                </a:solidFill>
              </a:rPr>
              <a:t>smlouvy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Informační dokument </a:t>
            </a:r>
            <a:r>
              <a:rPr lang="cs-CZ" sz="2400" dirty="0">
                <a:solidFill>
                  <a:schemeClr val="tx2"/>
                </a:solidFill>
              </a:rPr>
              <a:t>o pojistném produktu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2"/>
                </a:solidFill>
              </a:rPr>
              <a:t>Stručnou </a:t>
            </a:r>
            <a:r>
              <a:rPr lang="cs-CZ" sz="2400" dirty="0" smtClean="0">
                <a:solidFill>
                  <a:schemeClr val="tx2"/>
                </a:solidFill>
              </a:rPr>
              <a:t>informaci </a:t>
            </a:r>
            <a:r>
              <a:rPr lang="cs-CZ" sz="2400" dirty="0">
                <a:solidFill>
                  <a:schemeClr val="tx2"/>
                </a:solidFill>
              </a:rPr>
              <a:t>o zpracování osobních údajů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2"/>
                </a:solidFill>
              </a:rPr>
              <a:t>Předsmluvní informace </a:t>
            </a:r>
            <a:r>
              <a:rPr lang="cs-CZ" sz="2400" dirty="0">
                <a:solidFill>
                  <a:schemeClr val="tx2"/>
                </a:solidFill>
              </a:rPr>
              <a:t>pro zájemce o uzavření </a:t>
            </a:r>
            <a:r>
              <a:rPr lang="cs-CZ" sz="2400" dirty="0" smtClean="0">
                <a:solidFill>
                  <a:schemeClr val="tx2"/>
                </a:solidFill>
              </a:rPr>
              <a:t>smlouvy</a:t>
            </a:r>
          </a:p>
          <a:p>
            <a:pPr algn="just">
              <a:spcAft>
                <a:spcPts val="1200"/>
              </a:spcAft>
            </a:pPr>
            <a:r>
              <a:rPr lang="cs-CZ" sz="1800" i="1" dirty="0" smtClean="0">
                <a:solidFill>
                  <a:schemeClr val="tx2"/>
                </a:solidFill>
              </a:rPr>
              <a:t>      (pokud nebyly informace z tohoto dokumentu předány klientovi v jiné písemné podobě)</a:t>
            </a:r>
            <a:endParaRPr lang="cs-CZ" sz="1800" i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7239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63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/m_precDefaultPercent&gt;&lt;m_precDefaultDate&gt;&lt;m_bNumberIsYear val=&quot;0&quot;/&gt;&lt;m_strFormatTime&gt;%#d.%#m.%Y&lt;/m_strFormatTime&gt;&lt;/m_precDefaultDate&gt;&lt;m_precDefaultYear/&gt;&lt;m_precDefaultQuarter/&gt;&lt;m_precDefaultMonth/&gt;&lt;m_precDefaultWeek/&gt;&lt;m_precDefaultDay/&gt;&lt;m_mruColor&gt;&lt;m_vecMRU length=&quot;4&quot;&gt;&lt;elem m_fUsage=&quot;8.92075479738521260000E+000&quot;&gt;&lt;m_msothmcolidx val=&quot;0&quot;/&gt;&lt;m_rgb r=&quot;0&quot; g=&quot;20&quot; b=&quot;60&quot;/&gt;&lt;m_ppcolschidx tagver0=&quot;23004&quot; tagname0=&quot;m_ppcolschidxUNRECOGNIZED&quot; val=&quot;0&quot;/&gt;&lt;m_nBrightness val=&quot;0&quot;/&gt;&lt;/elem&gt;&lt;elem m_fUsage=&quot;1.07495100155596670000E+000&quot;&gt;&lt;m_msothmcolidx val=&quot;0&quot;/&gt;&lt;m_rgb r=&quot;ff&quot; g=&quot;e4&quot; b=&quot;0&quot;/&gt;&lt;m_ppcolschidx tagver0=&quot;23004&quot; tagname0=&quot;m_ppcolschidxUNRECOGNIZED&quot; val=&quot;0&quot;/&gt;&lt;m_nBrightness val=&quot;0&quot;/&gt;&lt;/elem&gt;&lt;elem m_fUsage=&quot;2.38417866608087210000E-003&quot;&gt;&lt;m_msothmcolidx val=&quot;0&quot;/&gt;&lt;m_rgb r=&quot;92&quot; g=&quot;d0&quot; b=&quot;50&quot;/&gt;&lt;m_ppcolschidx tagver0=&quot;23004&quot; tagname0=&quot;m_ppcolschidxUNRECOGNIZED&quot; val=&quot;0&quot;/&gt;&lt;m_nBrightness val=&quot;0&quot;/&gt;&lt;/elem&gt;&lt;elem m_fUsage=&quot;1.71638979485195600000E-003&quot;&gt;&lt;m_msothmcolidx val=&quot;0&quot;/&gt;&lt;m_rgb r=&quot;0&quot; g=&quot;b0&quot; b=&quot;f0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P_PPT_formalni">
  <a:themeElements>
    <a:clrScheme name="CP">
      <a:dk1>
        <a:sysClr val="windowText" lastClr="000000"/>
      </a:dk1>
      <a:lt1>
        <a:sysClr val="window" lastClr="FFFFFF"/>
      </a:lt1>
      <a:dk2>
        <a:srgbClr val="003565"/>
      </a:dk2>
      <a:lt2>
        <a:srgbClr val="FFE400"/>
      </a:lt2>
      <a:accent1>
        <a:srgbClr val="A5C02A"/>
      </a:accent1>
      <a:accent2>
        <a:srgbClr val="C63751"/>
      </a:accent2>
      <a:accent3>
        <a:srgbClr val="F89112"/>
      </a:accent3>
      <a:accent4>
        <a:srgbClr val="AA63A2"/>
      </a:accent4>
      <a:accent5>
        <a:srgbClr val="00ABDB"/>
      </a:accent5>
      <a:accent6>
        <a:srgbClr val="1EC696"/>
      </a:accent6>
      <a:hlink>
        <a:srgbClr val="003565"/>
      </a:hlink>
      <a:folHlink>
        <a:srgbClr val="00356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P_PPT_formalni">
  <a:themeElements>
    <a:clrScheme name="CP">
      <a:dk1>
        <a:sysClr val="windowText" lastClr="000000"/>
      </a:dk1>
      <a:lt1>
        <a:sysClr val="window" lastClr="FFFFFF"/>
      </a:lt1>
      <a:dk2>
        <a:srgbClr val="003565"/>
      </a:dk2>
      <a:lt2>
        <a:srgbClr val="FFE400"/>
      </a:lt2>
      <a:accent1>
        <a:srgbClr val="A5C02A"/>
      </a:accent1>
      <a:accent2>
        <a:srgbClr val="C63751"/>
      </a:accent2>
      <a:accent3>
        <a:srgbClr val="F89112"/>
      </a:accent3>
      <a:accent4>
        <a:srgbClr val="AA63A2"/>
      </a:accent4>
      <a:accent5>
        <a:srgbClr val="00ABDB"/>
      </a:accent5>
      <a:accent6>
        <a:srgbClr val="1EC696"/>
      </a:accent6>
      <a:hlink>
        <a:srgbClr val="003565"/>
      </a:hlink>
      <a:folHlink>
        <a:srgbClr val="00356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55A341060FB3146B7837D2B67BB3D33" ma:contentTypeVersion="0" ma:contentTypeDescription="Vytvořit nový dokument" ma:contentTypeScope="" ma:versionID="dc93f05bc76e9362213d2454b1300621">
  <xsd:schema xmlns:xsd="http://www.w3.org/2001/XMLSchema" xmlns:p="http://schemas.microsoft.com/office/2006/metadata/properties" targetNamespace="http://schemas.microsoft.com/office/2006/metadata/properties" ma:root="true" ma:fieldsID="6e09d84638f9847586fe3e45fca2917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27BE2D-FFE0-47DF-B022-9E21693B2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DEAE36E-19E9-468D-96BA-4C35BD0EDF85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6853C24-8566-46BE-9948-F59B9877EC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CP_PPT_formalni</Template>
  <TotalTime>41893</TotalTime>
  <Words>1000</Words>
  <Application>Microsoft Office PowerPoint</Application>
  <PresentationFormat>Vlastní</PresentationFormat>
  <Paragraphs>76</Paragraphs>
  <Slides>12</Slides>
  <Notes>12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Wingdings</vt:lpstr>
      <vt:lpstr>CP_PPT_formalni</vt:lpstr>
      <vt:lpstr>1_CP_PPT_formalni</vt:lpstr>
      <vt:lpstr>think-cell Slide</vt:lpstr>
      <vt:lpstr>Prezentace aplikace PowerPoint</vt:lpstr>
      <vt:lpstr>Základní pojmy</vt:lpstr>
      <vt:lpstr>Základní pojmy</vt:lpstr>
      <vt:lpstr>Základní pojmy</vt:lpstr>
      <vt:lpstr>Základní pojmy</vt:lpstr>
      <vt:lpstr>Základní informace</vt:lpstr>
      <vt:lpstr>Základní informace</vt:lpstr>
      <vt:lpstr>Základní informace</vt:lpstr>
      <vt:lpstr>Dokumentace pro klienta</vt:lpstr>
      <vt:lpstr>Charakteristika a rozsah primárního pojištění</vt:lpstr>
      <vt:lpstr>Charakteristika a rozsah primárního pojištění</vt:lpstr>
      <vt:lpstr>Hlášení škodních událostí</vt:lpstr>
    </vt:vector>
  </TitlesOfParts>
  <Company>Česká pojišťovna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AnBobkova</dc:creator>
  <cp:lastModifiedBy>Pevná Helena</cp:lastModifiedBy>
  <cp:revision>2298</cp:revision>
  <cp:lastPrinted>2015-08-06T08:44:08Z</cp:lastPrinted>
  <dcterms:created xsi:type="dcterms:W3CDTF">2012-01-04T09:49:31Z</dcterms:created>
  <dcterms:modified xsi:type="dcterms:W3CDTF">2018-11-23T10:13:17Z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0x010100F55A341060FB3146B7837D2B67BB3D33</vt:lpwstr>
  </property>
</Properties>
</file>